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2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1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81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38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83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3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02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63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10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0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75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9AB7-F8A8-4240-9886-3CB3723D22EE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6225B-A1B2-412D-9A23-E9E64D513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透過コスモスマーク1.png">
            <a:extLst>
              <a:ext uri="{FF2B5EF4-FFF2-40B4-BE49-F238E27FC236}">
                <a16:creationId xmlns:a16="http://schemas.microsoft.com/office/drawing/2014/main" id="{3972A8A7-AB31-C2A8-1800-2EC2E8F82C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5980" y="407441"/>
            <a:ext cx="706032" cy="70603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C460442-A4C5-A09A-6760-8F328490EEB1}"/>
              </a:ext>
            </a:extLst>
          </p:cNvPr>
          <p:cNvSpPr/>
          <p:nvPr/>
        </p:nvSpPr>
        <p:spPr>
          <a:xfrm>
            <a:off x="158004" y="1173074"/>
            <a:ext cx="6541984" cy="6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43" tIns="43972" rIns="87943" bIns="43972"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相続手続き・遺言書作成サポートお任せください！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868895-8979-ED86-FB66-2BCDE6B9874E}"/>
              </a:ext>
            </a:extLst>
          </p:cNvPr>
          <p:cNvSpPr txBox="1"/>
          <p:nvPr/>
        </p:nvSpPr>
        <p:spPr>
          <a:xfrm>
            <a:off x="281840" y="1894834"/>
            <a:ext cx="3147160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◎主な相続手続き</a:t>
            </a:r>
            <a:endParaRPr kumimoji="1"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・相続財産の調査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・被相続人の除籍謄本の収集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・戸籍の収集（被相続人の確定）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・相続人全員の住民票の収集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・名寄帳の収集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・遺産分割協議（書の作成）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・銀行の残高証明書収集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・固定資産税評価証明書の収集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・預貯金の名義書き換え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・有価証券の名義書き換え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3AA279-D68A-01EB-0137-0B1AD134938C}"/>
              </a:ext>
            </a:extLst>
          </p:cNvPr>
          <p:cNvSpPr txBox="1"/>
          <p:nvPr/>
        </p:nvSpPr>
        <p:spPr>
          <a:xfrm>
            <a:off x="3548575" y="1889315"/>
            <a:ext cx="307598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◎公正証書遺言書作成の手続き</a:t>
            </a:r>
            <a:endParaRPr kumimoji="1"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・不動産登記簿謄本の収集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・固定資産税評価証明書収集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・印鑑証明書の収集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・公証人との事前の打ち合わせ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・証人の依頼（２人以上）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935E8A-9C0B-39DD-D7C3-40031210F262}"/>
              </a:ext>
            </a:extLst>
          </p:cNvPr>
          <p:cNvSpPr txBox="1"/>
          <p:nvPr/>
        </p:nvSpPr>
        <p:spPr>
          <a:xfrm>
            <a:off x="125976" y="5411741"/>
            <a:ext cx="6606039" cy="505139"/>
          </a:xfrm>
          <a:prstGeom prst="rect">
            <a:avLst/>
          </a:prstGeom>
          <a:noFill/>
        </p:spPr>
        <p:txBody>
          <a:bodyPr wrap="none" lIns="104013" tIns="52007" rIns="104013" bIns="52007" rtlCol="0">
            <a:spAutoFit/>
          </a:bodyPr>
          <a:lstStyle/>
          <a:p>
            <a:pPr algn="ctr"/>
            <a:r>
              <a:rPr lang="ja-JP" altLang="en-US" sz="2600" dirty="0">
                <a:solidFill>
                  <a:schemeClr val="tx2"/>
                </a:solidFill>
                <a:latin typeface="AR P明朝体U" pitchFamily="18" charset="-128"/>
                <a:ea typeface="AR P明朝体U" pitchFamily="18" charset="-128"/>
              </a:rPr>
              <a:t>当法人が一括して代行・サポートいたします。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CC54BCE-D727-C7D3-7314-FF02C21C831E}"/>
              </a:ext>
            </a:extLst>
          </p:cNvPr>
          <p:cNvSpPr/>
          <p:nvPr/>
        </p:nvSpPr>
        <p:spPr>
          <a:xfrm>
            <a:off x="338260" y="5873294"/>
            <a:ext cx="6181468" cy="40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43" tIns="43972" rIns="87943" bIns="43972"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業務の種類によっては、依頼者ご自身にお願いする作業もあります。ご了承ください！</a:t>
            </a:r>
            <a:endParaRPr lang="en-US" altLang="ja-JP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1F29018-430C-6271-39AB-34C1F28D97C4}"/>
              </a:ext>
            </a:extLst>
          </p:cNvPr>
          <p:cNvSpPr/>
          <p:nvPr/>
        </p:nvSpPr>
        <p:spPr>
          <a:xfrm>
            <a:off x="999534" y="6516649"/>
            <a:ext cx="4858921" cy="486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43" tIns="43972" rIns="87943" bIns="43972" rtlCol="0" anchor="ctr"/>
          <a:lstStyle/>
          <a:p>
            <a:r>
              <a:rPr lang="ja-JP" altLang="en-US" sz="1700" dirty="0">
                <a:solidFill>
                  <a:schemeClr val="tx2"/>
                </a:solidFill>
                <a:latin typeface="AR P明朝体U" pitchFamily="18" charset="-128"/>
                <a:ea typeface="AR P明朝体U" pitchFamily="18" charset="-128"/>
              </a:rPr>
              <a:t>当法人にお任せください。</a:t>
            </a:r>
            <a:endParaRPr lang="en-US" altLang="ja-JP" sz="1700" dirty="0">
              <a:solidFill>
                <a:schemeClr val="tx2"/>
              </a:solidFill>
              <a:latin typeface="AR P明朝体U" pitchFamily="18" charset="-128"/>
              <a:ea typeface="AR P明朝体U" pitchFamily="18" charset="-128"/>
            </a:endParaRPr>
          </a:p>
          <a:p>
            <a:r>
              <a:rPr lang="ja-JP" altLang="en-US" sz="1700" dirty="0">
                <a:solidFill>
                  <a:schemeClr val="tx2"/>
                </a:solidFill>
                <a:latin typeface="AR P明朝体U" pitchFamily="18" charset="-128"/>
                <a:ea typeface="AR P明朝体U" pitchFamily="18" charset="-128"/>
              </a:rPr>
              <a:t>相談無料！遠慮も無用！お気軽にお電話ください。</a:t>
            </a:r>
            <a:endParaRPr lang="en-US" altLang="ja-JP" sz="1700" dirty="0">
              <a:solidFill>
                <a:schemeClr val="tx2"/>
              </a:solidFill>
              <a:latin typeface="AR P明朝体U" pitchFamily="18" charset="-128"/>
              <a:ea typeface="AR P明朝体U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4F684D-33C0-63E6-D5A5-A1B4E1BB4980}"/>
              </a:ext>
            </a:extLst>
          </p:cNvPr>
          <p:cNvSpPr txBox="1"/>
          <p:nvPr/>
        </p:nvSpPr>
        <p:spPr>
          <a:xfrm>
            <a:off x="789678" y="6965079"/>
            <a:ext cx="5278634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575" b="1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☎０６－４９５０－０３０１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AE5E01E-C68D-8062-CC17-61A4225F3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18" y="7664958"/>
            <a:ext cx="4851234" cy="1889152"/>
          </a:xfrm>
          <a:prstGeom prst="rect">
            <a:avLst/>
          </a:prstGeom>
        </p:spPr>
      </p:pic>
      <p:pic>
        <p:nvPicPr>
          <p:cNvPr id="23" name="図 22" descr="中廣＠オーナーズ12月例会.jpg">
            <a:extLst>
              <a:ext uri="{FF2B5EF4-FFF2-40B4-BE49-F238E27FC236}">
                <a16:creationId xmlns:a16="http://schemas.microsoft.com/office/drawing/2014/main" id="{DDDEE2E1-10EA-ED04-005B-B37FC6FC6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4" b="100000" l="0" r="100000">
                        <a14:foregroundMark x1="54472" y1="10757" x2="54472" y2="10757"/>
                        <a14:foregroundMark x1="43693" y1="12550" x2="43693" y2="12550"/>
                        <a14:foregroundMark x1="63417" y1="15139" x2="63417" y2="15139"/>
                        <a14:foregroundMark x1="61583" y1="11753" x2="61583" y2="11753"/>
                        <a14:foregroundMark x1="51147" y1="8665" x2="51147" y2="8665"/>
                        <a14:backgroundMark x1="61124" y1="6375" x2="61124" y2="6375"/>
                        <a14:backgroundMark x1="59174" y1="6873" x2="59174" y2="6873"/>
                        <a14:backgroundMark x1="5734" y1="59263" x2="5734" y2="59263"/>
                        <a14:backgroundMark x1="5734" y1="67829" x2="5734" y2="67829"/>
                        <a14:backgroundMark x1="12844" y1="65538" x2="12844" y2="65538"/>
                        <a14:backgroundMark x1="60780" y1="8765" x2="60780" y2="8765"/>
                        <a14:backgroundMark x1="62959" y1="11056" x2="62959" y2="11056"/>
                        <a14:backgroundMark x1="62156" y1="9761" x2="62156" y2="9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13" y="7737149"/>
            <a:ext cx="1562515" cy="179904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A25CE19-9752-F59C-379B-1310DA262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19" y="3640780"/>
            <a:ext cx="1793844" cy="17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19AA3E-A68C-657A-1F6E-DDE1F5F1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3" y="426915"/>
            <a:ext cx="5915025" cy="543406"/>
          </a:xfrm>
        </p:spPr>
        <p:txBody>
          <a:bodyPr>
            <a:noAutofit/>
          </a:bodyPr>
          <a:lstStyle/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</a:t>
            </a:r>
            <a:r>
              <a:rPr kumimoji="1" lang="ja-JP" altLang="en-US" sz="3200" dirty="0">
                <a:solidFill>
                  <a:schemeClr val="accent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「コマッタ」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ありませんか？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95F2C81-6392-5630-F683-514A01257739}"/>
              </a:ext>
            </a:extLst>
          </p:cNvPr>
          <p:cNvSpPr txBox="1">
            <a:spLocks/>
          </p:cNvSpPr>
          <p:nvPr/>
        </p:nvSpPr>
        <p:spPr>
          <a:xfrm>
            <a:off x="121443" y="880311"/>
            <a:ext cx="6919743" cy="4320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◎親が亡くなってから全く相続手続きをしていない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すぐやりましょう。残していもいいことはありません。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◎相続手続きが進まず、実家が空き家になっています。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まずは相続手続きを進めましょう。空き家に関しては、行政の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　　補助制度も充実しつつあるので、有効な利活用の方法につ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いても相談に乗ります。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◎連絡のつかない相続人がいます。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戸籍の附票を取り寄せれば、現在の住所地が分かります。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行政書士は職権で取得することができます。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◎親の財産を管理しているが、妹が先にいくらか欲しいと言っている</a:t>
            </a:r>
            <a:endParaRPr lang="en-US" altLang="ja-JP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親族と言えども契約書を残しておくことをお勧めします。　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その他、離婚協議書・示談書の作成、交通事故の自賠責保険請求などのご相談にも応じます。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0ED6422-96D1-BB95-6784-044E1C8D5E3C}"/>
              </a:ext>
            </a:extLst>
          </p:cNvPr>
          <p:cNvCxnSpPr/>
          <p:nvPr/>
        </p:nvCxnSpPr>
        <p:spPr>
          <a:xfrm>
            <a:off x="121443" y="4552950"/>
            <a:ext cx="65460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8DB6EE1-4CE8-9FC4-AA65-5FD4AB87E524}"/>
              </a:ext>
            </a:extLst>
          </p:cNvPr>
          <p:cNvCxnSpPr>
            <a:cxnSpLocks/>
          </p:cNvCxnSpPr>
          <p:nvPr/>
        </p:nvCxnSpPr>
        <p:spPr>
          <a:xfrm>
            <a:off x="914400" y="5200650"/>
            <a:ext cx="0" cy="45449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61AFFF-A096-F34F-B913-C6B176CB0415}"/>
              </a:ext>
            </a:extLst>
          </p:cNvPr>
          <p:cNvCxnSpPr/>
          <p:nvPr/>
        </p:nvCxnSpPr>
        <p:spPr>
          <a:xfrm>
            <a:off x="121443" y="5962650"/>
            <a:ext cx="65460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透過コスモスマーク1.png">
            <a:extLst>
              <a:ext uri="{FF2B5EF4-FFF2-40B4-BE49-F238E27FC236}">
                <a16:creationId xmlns:a16="http://schemas.microsoft.com/office/drawing/2014/main" id="{57926E9E-99FA-B7B2-870A-9A1BE97CF8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896" y="5146349"/>
            <a:ext cx="706032" cy="70603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E25F13-66E5-1E00-92CB-4C951A16286F}"/>
              </a:ext>
            </a:extLst>
          </p:cNvPr>
          <p:cNvSpPr txBox="1"/>
          <p:nvPr/>
        </p:nvSpPr>
        <p:spPr>
          <a:xfrm>
            <a:off x="2069423" y="5179595"/>
            <a:ext cx="3833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行政書士ご利用料金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BC50FD-6383-1986-3BF0-30EEBB9D2497}"/>
              </a:ext>
            </a:extLst>
          </p:cNvPr>
          <p:cNvSpPr txBox="1"/>
          <p:nvPr/>
        </p:nvSpPr>
        <p:spPr>
          <a:xfrm>
            <a:off x="931318" y="6033798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＜相続手続き＞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00FFC1-7880-D556-4CBC-58C956CA92A8}"/>
              </a:ext>
            </a:extLst>
          </p:cNvPr>
          <p:cNvSpPr txBox="1"/>
          <p:nvPr/>
        </p:nvSpPr>
        <p:spPr>
          <a:xfrm>
            <a:off x="931318" y="8710297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＜遺言書作成サポート＞</a:t>
            </a:r>
          </a:p>
        </p:txBody>
      </p:sp>
      <p:graphicFrame>
        <p:nvGraphicFramePr>
          <p:cNvPr id="17" name="表 17">
            <a:extLst>
              <a:ext uri="{FF2B5EF4-FFF2-40B4-BE49-F238E27FC236}">
                <a16:creationId xmlns:a16="http://schemas.microsoft.com/office/drawing/2014/main" id="{B7DB7751-C7C7-B4D6-3850-CEB7B2872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6426"/>
              </p:ext>
            </p:extLst>
          </p:nvPr>
        </p:nvGraphicFramePr>
        <p:xfrm>
          <a:off x="1115915" y="6326037"/>
          <a:ext cx="5551585" cy="22829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64168">
                  <a:extLst>
                    <a:ext uri="{9D8B030D-6E8A-4147-A177-3AD203B41FA5}">
                      <a16:colId xmlns:a16="http://schemas.microsoft.com/office/drawing/2014/main" val="3440144869"/>
                    </a:ext>
                  </a:extLst>
                </a:gridCol>
                <a:gridCol w="1285313">
                  <a:extLst>
                    <a:ext uri="{9D8B030D-6E8A-4147-A177-3AD203B41FA5}">
                      <a16:colId xmlns:a16="http://schemas.microsoft.com/office/drawing/2014/main" val="2830082436"/>
                    </a:ext>
                  </a:extLst>
                </a:gridCol>
                <a:gridCol w="2302104">
                  <a:extLst>
                    <a:ext uri="{9D8B030D-6E8A-4147-A177-3AD203B41FA5}">
                      <a16:colId xmlns:a16="http://schemas.microsoft.com/office/drawing/2014/main" val="2055667115"/>
                    </a:ext>
                  </a:extLst>
                </a:gridCol>
              </a:tblGrid>
              <a:tr h="3774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業務内容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ご利用料金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税抜き価格）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841796"/>
                  </a:ext>
                </a:extLst>
              </a:tr>
              <a:tr h="3638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相続人の調査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33,000</a:t>
                      </a: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相続人の数によります。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647785"/>
                  </a:ext>
                </a:extLst>
              </a:tr>
              <a:tr h="375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遺産分割協議書の作成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55,000</a:t>
                      </a: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業務には相続人とのやり取りを含みます。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423320"/>
                  </a:ext>
                </a:extLst>
              </a:tr>
              <a:tr h="3881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不動産・金融機関の相続手続き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88,000</a:t>
                      </a: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戸籍の収集を含みます。手続きの数により、金額が変動します。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946918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自動車の相続手続き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33,000</a:t>
                      </a: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戸籍の収集を含みます。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440187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相続手続き一括代行プラン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資産総額</a:t>
                      </a: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×0.5%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最低</a:t>
                      </a: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220,000</a:t>
                      </a: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円～となります。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542761"/>
                  </a:ext>
                </a:extLst>
              </a:tr>
            </a:tbl>
          </a:graphicData>
        </a:graphic>
      </p:graphicFrame>
      <p:graphicFrame>
        <p:nvGraphicFramePr>
          <p:cNvPr id="18" name="表 18">
            <a:extLst>
              <a:ext uri="{FF2B5EF4-FFF2-40B4-BE49-F238E27FC236}">
                <a16:creationId xmlns:a16="http://schemas.microsoft.com/office/drawing/2014/main" id="{600BD15B-6677-2CCC-C120-ADE4022DA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27539"/>
              </p:ext>
            </p:extLst>
          </p:nvPr>
        </p:nvGraphicFramePr>
        <p:xfrm>
          <a:off x="1115915" y="8989697"/>
          <a:ext cx="5543965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62565">
                  <a:extLst>
                    <a:ext uri="{9D8B030D-6E8A-4147-A177-3AD203B41FA5}">
                      <a16:colId xmlns:a16="http://schemas.microsoft.com/office/drawing/2014/main" val="466673661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3069946417"/>
                    </a:ext>
                  </a:extLst>
                </a:gridCol>
                <a:gridCol w="2293620">
                  <a:extLst>
                    <a:ext uri="{9D8B030D-6E8A-4147-A177-3AD203B41FA5}">
                      <a16:colId xmlns:a16="http://schemas.microsoft.com/office/drawing/2014/main" val="181178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公正証書遺言サポート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77,000</a:t>
                      </a:r>
                      <a:r>
                        <a:rPr kumimoji="1" lang="ja-JP" altLang="en-US" sz="1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証人１人あり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863157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9E6617-C1DF-760E-9D44-B2D95DC10D22}"/>
              </a:ext>
            </a:extLst>
          </p:cNvPr>
          <p:cNvSpPr txBox="1"/>
          <p:nvPr/>
        </p:nvSpPr>
        <p:spPr>
          <a:xfrm>
            <a:off x="1047579" y="9378595"/>
            <a:ext cx="4762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その他の業務についても、お気軽にお問い合わせください。相談は無料です。</a:t>
            </a:r>
          </a:p>
        </p:txBody>
      </p:sp>
    </p:spTree>
    <p:extLst>
      <p:ext uri="{BB962C8B-B14F-4D97-AF65-F5344CB8AC3E}">
        <p14:creationId xmlns:p14="http://schemas.microsoft.com/office/powerpoint/2010/main" val="305108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491</Words>
  <Application>Microsoft Office PowerPoint</Application>
  <PresentationFormat>A4 210 x 297 mm</PresentationFormat>
  <Paragraphs>67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AR P明朝体U</vt:lpstr>
      <vt:lpstr>ＭＳ Ｐゴシック</vt:lpstr>
      <vt:lpstr>UD デジタル 教科書体 NK-B</vt:lpstr>
      <vt:lpstr>Arial</vt:lpstr>
      <vt:lpstr>Calibri</vt:lpstr>
      <vt:lpstr>Calibri Light</vt:lpstr>
      <vt:lpstr>Office テーマ</vt:lpstr>
      <vt:lpstr>PowerPoint プレゼンテーション</vt:lpstr>
      <vt:lpstr>こんな「コマッタ」ありませんか？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灰本里奈</dc:creator>
  <cp:lastModifiedBy>灰本里奈</cp:lastModifiedBy>
  <cp:revision>5</cp:revision>
  <dcterms:created xsi:type="dcterms:W3CDTF">2022-09-09T04:26:03Z</dcterms:created>
  <dcterms:modified xsi:type="dcterms:W3CDTF">2022-11-18T01:53:52Z</dcterms:modified>
</cp:coreProperties>
</file>